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75" r:id="rId3"/>
    <p:sldId id="257" r:id="rId4"/>
    <p:sldId id="259" r:id="rId5"/>
    <p:sldId id="258" r:id="rId6"/>
    <p:sldId id="274" r:id="rId7"/>
    <p:sldId id="269" r:id="rId8"/>
    <p:sldId id="270" r:id="rId9"/>
    <p:sldId id="260" r:id="rId10"/>
    <p:sldId id="271" r:id="rId11"/>
    <p:sldId id="27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29E04-BA0F-4CAD-91B1-E150C57C96EE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23C6-F0D0-4372-94AB-293E1DFBA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287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Democritus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i.e. Kr.e. kb. 460–i.e. Kr.e. kb. 370) egy ókori görög filozófus volt- Kép:1Csontváry magányos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cédus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Fonóház, Kalotaszeg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23C6-F0D0-4372-94AB-293E1DFBAB3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2573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társadalom egyre növekvő komplexitású szinteken át fejlődik, ismétli önmagát csak eggyel magasabb szinten (amíg össze nem omlik?). 1,0 majd 2,0 verzió </a:t>
            </a:r>
            <a:r>
              <a:rPr lang="hu-HU" dirty="0" err="1"/>
              <a:t>stb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FA983-2D60-4CEF-86B8-797BED6D3679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842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E84358-821E-513A-1057-0B91A039E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2630078"/>
            <a:ext cx="10572000" cy="1790120"/>
          </a:xfrm>
        </p:spPr>
        <p:txBody>
          <a:bodyPr/>
          <a:lstStyle/>
          <a:p>
            <a:pPr algn="ctr"/>
            <a:r>
              <a:rPr lang="hu-HU" dirty="0"/>
              <a:t>Szellemi műhely- nők helye, szerepe a 21. században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31F975F-346C-5F24-B0C4-4D4736748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912563"/>
          </a:xfrm>
        </p:spPr>
        <p:txBody>
          <a:bodyPr>
            <a:normAutofit/>
          </a:bodyPr>
          <a:lstStyle/>
          <a:p>
            <a:r>
              <a:rPr lang="hu-HU" dirty="0"/>
              <a:t>Készítette: Uzelman Ildikó                                            </a:t>
            </a:r>
          </a:p>
          <a:p>
            <a:r>
              <a:rPr lang="hu-HU" dirty="0"/>
              <a:t>Coach-közgazdász-andragógus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0F13575-15D8-9D08-418E-38EBD6FF1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974" y="0"/>
            <a:ext cx="3101026" cy="226243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F001C24-EBC5-C6A7-383B-FEA633C06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22689" cy="226243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3A696BC-4D43-1808-DC19-A4D3D1216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49" y="0"/>
            <a:ext cx="3271101" cy="2262432"/>
          </a:xfrm>
          <a:prstGeom prst="rect">
            <a:avLst/>
          </a:prstGeom>
        </p:spPr>
      </p:pic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31F88C36-9392-C9F4-5609-4571BB960679}"/>
              </a:ext>
            </a:extLst>
          </p:cNvPr>
          <p:cNvSpPr/>
          <p:nvPr/>
        </p:nvSpPr>
        <p:spPr>
          <a:xfrm>
            <a:off x="7731550" y="5099901"/>
            <a:ext cx="3740871" cy="7070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Közösség építés</a:t>
            </a: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0A6C9144-7EA4-890E-2EF7-79DF399CC5B4}"/>
              </a:ext>
            </a:extLst>
          </p:cNvPr>
          <p:cNvSpPr/>
          <p:nvPr/>
        </p:nvSpPr>
        <p:spPr>
          <a:xfrm>
            <a:off x="7762540" y="6020849"/>
            <a:ext cx="3740871" cy="7070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Új női minőség</a:t>
            </a:r>
          </a:p>
        </p:txBody>
      </p:sp>
    </p:spTree>
    <p:extLst>
      <p:ext uri="{BB962C8B-B14F-4D97-AF65-F5344CB8AC3E}">
        <p14:creationId xmlns:p14="http://schemas.microsoft.com/office/powerpoint/2010/main" val="23463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E5AC86-1428-35C1-E5AA-C195DA656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Gyakorlat: közösségi célok és értékek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7AAA5D-A155-6D20-BC1C-779A8E854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Csoport munka: </a:t>
            </a:r>
          </a:p>
          <a:p>
            <a:r>
              <a:rPr lang="hu-HU" dirty="0"/>
              <a:t>- milyen értékek </a:t>
            </a:r>
            <a:r>
              <a:rPr lang="hu-HU" dirty="0" err="1"/>
              <a:t>fontosak</a:t>
            </a:r>
            <a:r>
              <a:rPr lang="hu-HU" dirty="0"/>
              <a:t> a közösségnek?</a:t>
            </a:r>
          </a:p>
          <a:p>
            <a:r>
              <a:rPr lang="hu-HU" dirty="0"/>
              <a:t>- milyen témák érdekelnek?</a:t>
            </a:r>
          </a:p>
          <a:p>
            <a:r>
              <a:rPr lang="hu-HU" dirty="0"/>
              <a:t>- milyen gyakran találkozzunk?</a:t>
            </a:r>
          </a:p>
          <a:p>
            <a:r>
              <a:rPr lang="hu-HU" dirty="0"/>
              <a:t>- milyen működési formában?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45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D0689E-BD80-0D73-E9FC-A1C54994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Köszönöm a részvételt!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BBAAAF8-EFF1-5E12-C4A7-04C7388AB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7988" y="1894788"/>
            <a:ext cx="3308807" cy="4963212"/>
          </a:xfrm>
        </p:spPr>
      </p:pic>
    </p:spTree>
    <p:extLst>
      <p:ext uri="{BB962C8B-B14F-4D97-AF65-F5344CB8AC3E}">
        <p14:creationId xmlns:p14="http://schemas.microsoft.com/office/powerpoint/2010/main" val="63075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04D2CF-995F-7771-9810-4E89BC39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Mi az ami összeköt bennünket?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E053865-FD49-06F2-C283-3F6AF5A39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099" y="1898740"/>
            <a:ext cx="6467802" cy="4850852"/>
          </a:xfrm>
        </p:spPr>
      </p:pic>
    </p:spTree>
    <p:extLst>
      <p:ext uri="{BB962C8B-B14F-4D97-AF65-F5344CB8AC3E}">
        <p14:creationId xmlns:p14="http://schemas.microsoft.com/office/powerpoint/2010/main" val="402172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17ED21-8A54-4099-114E-76A2A276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5988"/>
            <a:ext cx="10571998" cy="1351650"/>
          </a:xfrm>
        </p:spPr>
        <p:txBody>
          <a:bodyPr/>
          <a:lstStyle/>
          <a:p>
            <a:r>
              <a:rPr lang="hu-HU" sz="2800" dirty="0"/>
              <a:t>Az első lépések: </a:t>
            </a:r>
            <a:r>
              <a:rPr lang="hu-HU" sz="2800" b="0" dirty="0"/>
              <a:t>„A bátorság a cselekvés elején van, a boldogság a végén.” - </a:t>
            </a:r>
            <a:r>
              <a:rPr lang="hu-HU" sz="2800" b="0" dirty="0" err="1"/>
              <a:t>Democritus</a:t>
            </a:r>
            <a:endParaRPr lang="hu-HU" sz="2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282524-2A2D-CFE7-BBF8-423CF8CF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71860"/>
            <a:ext cx="10719696" cy="4685121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Boldogság kutatás – előadás Könyvtár Ráckeve, Bhután</a:t>
            </a:r>
          </a:p>
          <a:p>
            <a:r>
              <a:rPr lang="hu-HU" dirty="0"/>
              <a:t>Bruttó Nemzeti Boldogság, mint fejlettségi szintmérő - bakancslista</a:t>
            </a:r>
          </a:p>
          <a:p>
            <a:r>
              <a:rPr lang="hu-HU" dirty="0"/>
              <a:t>Kék zónák: olyan területek a világon, ahol az emberek kiemelkedően hosszú és egészséges életet élnek, jellemzően 100 éves korukig vagy azon túl.</a:t>
            </a:r>
          </a:p>
          <a:p>
            <a:r>
              <a:rPr lang="hu-HU" dirty="0"/>
              <a:t>Mi a közös jellemző?</a:t>
            </a:r>
          </a:p>
          <a:p>
            <a:r>
              <a:rPr lang="hu-HU" dirty="0"/>
              <a:t>Értékrend (filozófia, alapelvek, erkölcs), mozgás, táplálkozás, lelki egészség és KÖZÖSSÉG</a:t>
            </a:r>
          </a:p>
          <a:p>
            <a:r>
              <a:rPr lang="hu-HU" dirty="0"/>
              <a:t>Haza is mehetünk, tudjuk a hosszú boldog élet titkát vagy nem?</a:t>
            </a:r>
          </a:p>
          <a:p>
            <a:r>
              <a:rPr lang="hu-HU" dirty="0"/>
              <a:t>BNB: Bruttó Női Boldogság. Milyen, mennyi és hogyan? </a:t>
            </a:r>
            <a:endParaRPr lang="hu-HU" b="1" dirty="0"/>
          </a:p>
          <a:p>
            <a:r>
              <a:rPr lang="hu-HU" dirty="0"/>
              <a:t>Közösség építés: miért a nőkkel kezdem? Mi adja a családi tűzhely melegét?</a:t>
            </a:r>
          </a:p>
          <a:p>
            <a:r>
              <a:rPr lang="hu-HU" dirty="0"/>
              <a:t>Az a közösség tud hosszabb távon is működni, ami </a:t>
            </a:r>
            <a:r>
              <a:rPr lang="hu-HU" b="1" dirty="0"/>
              <a:t>szeretetre épül</a:t>
            </a:r>
            <a:r>
              <a:rPr lang="hu-HU" dirty="0"/>
              <a:t>, nem érdekre.</a:t>
            </a:r>
          </a:p>
          <a:p>
            <a:r>
              <a:rPr lang="hu-HU" b="1" dirty="0"/>
              <a:t>Bölcsesség édesanyámtól</a:t>
            </a:r>
            <a:r>
              <a:rPr lang="hu-HU" dirty="0"/>
              <a:t>: csak egy dolgot nem tudnak elvenni tőlünk.</a:t>
            </a:r>
            <a:br>
              <a:rPr lang="hu-HU" dirty="0"/>
            </a:br>
            <a:r>
              <a:rPr lang="hu-HU" dirty="0"/>
              <a:t>Mit gondoltok, mi az?</a:t>
            </a:r>
          </a:p>
          <a:p>
            <a:r>
              <a:rPr lang="hu-HU" dirty="0"/>
              <a:t>Tudás, amit mi birtoklunk azt  megoszthatjuk egymás között. Közös alap: </a:t>
            </a:r>
            <a:r>
              <a:rPr lang="hu-HU" b="1" dirty="0"/>
              <a:t>Tudásmegosztás</a:t>
            </a:r>
          </a:p>
          <a:p>
            <a:r>
              <a:rPr lang="hu-HU" b="1" dirty="0"/>
              <a:t>Szeretet: Dönthetek úgy, hogy jól bánok a közösség tagjaival és magammal is. </a:t>
            </a:r>
          </a:p>
          <a:p>
            <a:r>
              <a:rPr lang="hu-HU" dirty="0"/>
              <a:t>Közös fonás a fonódás érdekében </a:t>
            </a:r>
            <a:r>
              <a:rPr lang="hu-HU" b="1" dirty="0">
                <a:sym typeface="Wingdings" panose="05000000000000000000" pitchFamily="2" charset="2"/>
              </a:rPr>
              <a:t></a:t>
            </a:r>
            <a:endParaRPr lang="hu-HU" b="1" dirty="0"/>
          </a:p>
          <a:p>
            <a:endParaRPr lang="hu-HU" dirty="0"/>
          </a:p>
        </p:txBody>
      </p:sp>
      <p:pic>
        <p:nvPicPr>
          <p:cNvPr id="1026" name="Picture 2" descr="magányos cédrus">
            <a:extLst>
              <a:ext uri="{FF2B5EF4-FFF2-40B4-BE49-F238E27FC236}">
                <a16:creationId xmlns:a16="http://schemas.microsoft.com/office/drawing/2014/main" id="{023391E5-F7E5-9728-CEA2-7C0FA23D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496" y="0"/>
            <a:ext cx="1888504" cy="188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CCD39A2-CAAB-7547-2CA3-7C96842B9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923" y="4232634"/>
            <a:ext cx="1850500" cy="26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3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133EFB-D6A4-03A1-2C9A-513A9C23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Nők helyzete az elmúlt többezer évben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5AB5148-A28E-2BCC-EE36-9F5B6437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555585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Mit hívunk patriarchális társadalomnak? Vajon a mai társadalom milyen?</a:t>
            </a:r>
          </a:p>
          <a:p>
            <a:r>
              <a:rPr lang="hu-HU" dirty="0"/>
              <a:t>Apajogú társadalom, ahol a vezetői jog és tulajdon apai ágon öröklődik a fiúknak, lányoknak semmi (a tudás is, mert csak a fiúkat iskoláztatták) és ez vonatkozik a családon belüli helyzetre is. Történelem, fizikai erő termelésben, háborúban, majd gépek forradalma. Újabb forradalmi változás: MI Ma a háborút más fegyverekkel vívják. </a:t>
            </a:r>
            <a:r>
              <a:rPr lang="hu-HU" b="1" dirty="0"/>
              <a:t>IQ és EQ Menekülj onnan, ahol csak IQ van.</a:t>
            </a:r>
          </a:p>
          <a:p>
            <a:r>
              <a:rPr lang="hu-HU" dirty="0"/>
              <a:t>Tudod-e, hogy a nők Magyarországon csak az utóbbi 100 évben </a:t>
            </a:r>
            <a:r>
              <a:rPr lang="hu-HU" b="1" dirty="0"/>
              <a:t>tanulhatnak felsőoktatásban?  </a:t>
            </a:r>
            <a:r>
              <a:rPr lang="hu-HU" dirty="0"/>
              <a:t>(1896-tól számítva 125 év, de nem egyszerre nyílt meg az összes lehetőség)</a:t>
            </a:r>
          </a:p>
          <a:p>
            <a:r>
              <a:rPr lang="hu-HU" dirty="0"/>
              <a:t>Tudod-e, hogy a nők csak 1945 után kapták meg Magyarországon az </a:t>
            </a:r>
            <a:r>
              <a:rPr lang="hu-HU" b="1" dirty="0"/>
              <a:t>általános választási jog</a:t>
            </a:r>
            <a:r>
              <a:rPr lang="hu-HU" dirty="0"/>
              <a:t>ot (1918-ban csak az </a:t>
            </a:r>
            <a:r>
              <a:rPr lang="hu-HU" dirty="0" err="1"/>
              <a:t>irástudó</a:t>
            </a:r>
            <a:r>
              <a:rPr lang="hu-HU" dirty="0"/>
              <a:t> nők kapták meg) és Svájcban csak 1984-ben, </a:t>
            </a:r>
            <a:r>
              <a:rPr lang="hu-HU" dirty="0" err="1"/>
              <a:t>Szaud</a:t>
            </a:r>
            <a:r>
              <a:rPr lang="hu-HU" dirty="0"/>
              <a:t>-Arábiában 2015, Afganisztánban még most is csak korlátozott jog van és pl. Vatikánban nincs joguk ma sem.</a:t>
            </a:r>
          </a:p>
          <a:p>
            <a:r>
              <a:rPr lang="hu-HU" dirty="0"/>
              <a:t>Nők egyenjogúsága munkahelyen, családban, közösségekben?</a:t>
            </a:r>
          </a:p>
          <a:p>
            <a:r>
              <a:rPr lang="hu-HU" dirty="0"/>
              <a:t>Tudom, női egyenjogúság már lerágott csont, de kérlek nézzetek körbe a környezetetekben, tényleg sikerült elérnünk amit akartunk?  Milyen az új női minőség?</a:t>
            </a:r>
          </a:p>
          <a:p>
            <a:r>
              <a:rPr lang="hu-HU" dirty="0"/>
              <a:t>Többezer évnyi szokást, gyakorlatot kellett volna 100 év alatt gyökeresen átalakítani, sikerült szerintetek? </a:t>
            </a:r>
            <a:r>
              <a:rPr lang="hu-HU" dirty="0" err="1"/>
              <a:t>Lsd</a:t>
            </a:r>
            <a:r>
              <a:rPr lang="hu-HU" dirty="0"/>
              <a:t> Grimm mese, </a:t>
            </a:r>
            <a:r>
              <a:rPr lang="hu-HU" dirty="0">
                <a:highlight>
                  <a:srgbClr val="FF00FF"/>
                </a:highlight>
              </a:rPr>
              <a:t>Rigócsőr király - eljátszás</a:t>
            </a:r>
          </a:p>
          <a:p>
            <a:r>
              <a:rPr lang="hu-HU" dirty="0"/>
              <a:t>A gyors változás nemcsak a nőket érinti, hanem a férfiak sem találják gyakran a helyüket. </a:t>
            </a:r>
          </a:p>
          <a:p>
            <a:r>
              <a:rPr lang="hu-HU" dirty="0"/>
              <a:t>Erős </a:t>
            </a:r>
            <a:r>
              <a:rPr lang="hu-HU" dirty="0" err="1"/>
              <a:t>nő+erős</a:t>
            </a:r>
            <a:r>
              <a:rPr lang="hu-HU" dirty="0"/>
              <a:t> férfi egyenrangú kapcsolatban-hogyan erősíthetjük egymást, hogyan őrizzük ma a tűzhely melegét?</a:t>
            </a:r>
          </a:p>
        </p:txBody>
      </p:sp>
      <p:pic>
        <p:nvPicPr>
          <p:cNvPr id="3074" name="Picture 2" descr="Tk 5- Herber, Martos, Moss, Tisza Történelem 5 - ppt letölteni">
            <a:extLst>
              <a:ext uri="{FF2B5EF4-FFF2-40B4-BE49-F238E27FC236}">
                <a16:creationId xmlns:a16="http://schemas.microsoft.com/office/drawing/2014/main" id="{BE764B91-9DC5-68B7-C0FC-DA428008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327" y="0"/>
            <a:ext cx="2510673" cy="191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46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9F4E46-5BE1-CEA3-4E35-54A0E677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Női példák a 21.században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7346C7-C585-8384-B0BA-07DBD0CDC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PL. Dr. </a:t>
            </a:r>
            <a:r>
              <a:rPr lang="hu-HU" dirty="0" err="1"/>
              <a:t>Hossó</a:t>
            </a:r>
            <a:r>
              <a:rPr lang="hu-HU" dirty="0"/>
              <a:t> Andrea magyar közgazdász, pénzügyi szakértő, aki több mint húsz éve dolgozik Londonban, a nemzetközi pénzügyi szektorban. Diplomáját a rangos London Business </a:t>
            </a:r>
            <a:r>
              <a:rPr lang="hu-HU" dirty="0" err="1"/>
              <a:t>Schoolon</a:t>
            </a:r>
            <a:r>
              <a:rPr lang="hu-HU" dirty="0"/>
              <a:t> szerezte, ahol Masters in </a:t>
            </a:r>
            <a:r>
              <a:rPr lang="hu-HU" dirty="0" err="1"/>
              <a:t>Finance</a:t>
            </a:r>
            <a:r>
              <a:rPr lang="hu-HU" dirty="0"/>
              <a:t> képesítést kapott. Szakmai pályafutása során tőkepiaci és befektetési tanácsadói tapasztalatokat szerzett a londoni Cityben, Európa egyik legjelentősebb pénzügyi központjában.</a:t>
            </a:r>
          </a:p>
          <a:p>
            <a:pPr fontAlgn="base"/>
            <a:r>
              <a:rPr lang="hu-HU" dirty="0"/>
              <a:t>Dr. </a:t>
            </a:r>
            <a:r>
              <a:rPr lang="hu-HU" dirty="0" err="1"/>
              <a:t>Hossó</a:t>
            </a:r>
            <a:r>
              <a:rPr lang="hu-HU" dirty="0"/>
              <a:t> Andrea rendszeresen tart előadásokat Magyarországon és külföldön, ahol a világgazdaság működéséről, a pénzügyi háttérfolyamatokról, valamint a magyar gazdaság helyzetéről osztja meg elemzéseit. Előadásain kiemelten foglalkozik a globalizáció, a szabadkereskedelmi egyezmények, a migráció, valamint a nemzeti érdekek védelmének kérdéseivel. Gyakran szerepel szakmai és közéleti fórumokon, például az Ózdi Szabadegyetemen és a Fejér Szövetség rendezvényein.</a:t>
            </a:r>
          </a:p>
          <a:p>
            <a:pPr fontAlgn="base"/>
            <a:r>
              <a:rPr lang="hu-HU" dirty="0"/>
              <a:t>A magyar gazdaság szuverenitásának kérdését, az Európai Unióhoz való csatlakozás gazdasági következményeit, valamint a devizahitelezés problémáit is rendszeresen elemzi. Szakmai </a:t>
            </a:r>
            <a:r>
              <a:rPr lang="hu-HU" b="1" dirty="0"/>
              <a:t>véleményeit többek között a brit Daily Mail és az Economist is idézte</a:t>
            </a:r>
            <a:r>
              <a:rPr lang="hu-HU" dirty="0"/>
              <a:t>, különös tekintettel az EU és Magyarország viszonyára, valamint a nemzeti szuverenitás kérdésére.</a:t>
            </a:r>
          </a:p>
          <a:p>
            <a:endParaRPr lang="hu-HU" dirty="0"/>
          </a:p>
        </p:txBody>
      </p:sp>
      <p:pic>
        <p:nvPicPr>
          <p:cNvPr id="1030" name="Picture 6" descr="A világrend változik, a világgazdaság nagyurai nem? – Hossó Andrea">
            <a:extLst>
              <a:ext uri="{FF2B5EF4-FFF2-40B4-BE49-F238E27FC236}">
                <a16:creationId xmlns:a16="http://schemas.microsoft.com/office/drawing/2014/main" id="{1994A052-2BAF-6C02-CF70-F7EBE4D44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489" y="-1"/>
            <a:ext cx="3368511" cy="18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33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CA0371-1055-24A4-E88D-83C14C9FD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Melyik képlet a helyes?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4B3B80-74FC-45AA-CA16-351AFD5B8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DE7A62C9-D602-0B89-E826-5377B3CF7E6E}"/>
              </a:ext>
            </a:extLst>
          </p:cNvPr>
          <p:cNvSpPr/>
          <p:nvPr/>
        </p:nvSpPr>
        <p:spPr>
          <a:xfrm>
            <a:off x="-2" y="3532651"/>
            <a:ext cx="3337088" cy="11029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1+1=2</a:t>
            </a: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E55EFC7C-2596-18DF-8F5C-04B476DF1CA3}"/>
              </a:ext>
            </a:extLst>
          </p:cNvPr>
          <p:cNvSpPr/>
          <p:nvPr/>
        </p:nvSpPr>
        <p:spPr>
          <a:xfrm>
            <a:off x="4427455" y="3489074"/>
            <a:ext cx="3337088" cy="11029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1+1=-3</a:t>
            </a: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49154244-5C3F-A775-50B2-49425035B959}"/>
              </a:ext>
            </a:extLst>
          </p:cNvPr>
          <p:cNvSpPr/>
          <p:nvPr/>
        </p:nvSpPr>
        <p:spPr>
          <a:xfrm>
            <a:off x="8854912" y="3489074"/>
            <a:ext cx="3337088" cy="11029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1+1=5</a:t>
            </a:r>
          </a:p>
        </p:txBody>
      </p:sp>
    </p:spTree>
    <p:extLst>
      <p:ext uri="{BB962C8B-B14F-4D97-AF65-F5344CB8AC3E}">
        <p14:creationId xmlns:p14="http://schemas.microsoft.com/office/powerpoint/2010/main" val="79469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839184-561F-4F8D-CC50-21DA9B3F8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36187"/>
            <a:ext cx="10571998" cy="1281451"/>
          </a:xfrm>
        </p:spPr>
        <p:txBody>
          <a:bodyPr/>
          <a:lstStyle/>
          <a:p>
            <a:pPr algn="ctr"/>
            <a:r>
              <a:rPr lang="hu-HU" sz="3600" dirty="0"/>
              <a:t>Az egy-én vagy mind-</a:t>
            </a:r>
            <a:r>
              <a:rPr lang="hu-HU" sz="3600" dirty="0" err="1"/>
              <a:t>énki</a:t>
            </a:r>
            <a:r>
              <a:rPr lang="hu-HU" sz="3600" dirty="0"/>
              <a:t> fejlődik vagy nincs változás? </a:t>
            </a:r>
          </a:p>
        </p:txBody>
      </p:sp>
      <p:pic>
        <p:nvPicPr>
          <p:cNvPr id="5" name="Picture 4" descr="Az önmanagement és a &quot;hozzáértő&quot; szakemberek a cégek felsővezetésében ...">
            <a:extLst>
              <a:ext uri="{FF2B5EF4-FFF2-40B4-BE49-F238E27FC236}">
                <a16:creationId xmlns:a16="http://schemas.microsoft.com/office/drawing/2014/main" id="{527E2543-C864-3440-CF74-07D138A88A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77" y="2880347"/>
            <a:ext cx="4562272" cy="3841466"/>
          </a:xfrm>
          <a:prstGeom prst="rect">
            <a:avLst/>
          </a:prstGeom>
          <a:noFill/>
          <a:effectLst>
            <a:outerShdw blurRad="50800" dir="1440000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214CF206-CFCD-F9FD-D118-F6EB0EF78AD2}"/>
              </a:ext>
            </a:extLst>
          </p:cNvPr>
          <p:cNvSpPr/>
          <p:nvPr/>
        </p:nvSpPr>
        <p:spPr>
          <a:xfrm>
            <a:off x="1294417" y="3929015"/>
            <a:ext cx="4143983" cy="198444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8. Önmagunkon túlmutató értékek, célok és az emberi lélek szükségleteit foglalja magában, mint például a spirituális dimenzió, az altruizmus és az értékalapú cselekvés szükségletei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EFBCC224-1C23-368E-9C34-3F9E5C5B044B}"/>
              </a:ext>
            </a:extLst>
          </p:cNvPr>
          <p:cNvSpPr/>
          <p:nvPr/>
        </p:nvSpPr>
        <p:spPr>
          <a:xfrm>
            <a:off x="1011675" y="2083639"/>
            <a:ext cx="4562273" cy="7967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Maslow</a:t>
            </a:r>
            <a:r>
              <a:rPr lang="hu-HU" dirty="0"/>
              <a:t> szükséglet piramisa 5-7-8</a:t>
            </a:r>
          </a:p>
          <a:p>
            <a:pPr algn="ctr"/>
            <a:r>
              <a:rPr lang="hu-HU" dirty="0"/>
              <a:t>Az ember </a:t>
            </a:r>
            <a:r>
              <a:rPr lang="hu-HU" dirty="0" err="1"/>
              <a:t>bio</a:t>
            </a:r>
            <a:r>
              <a:rPr lang="hu-HU" dirty="0"/>
              <a:t>-pszicho-szociális lény, szükségletei változnak a fejlődés során</a:t>
            </a: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5D95B4EE-85F8-3BEA-4DD6-89D9C309EC37}"/>
              </a:ext>
            </a:extLst>
          </p:cNvPr>
          <p:cNvSpPr/>
          <p:nvPr/>
        </p:nvSpPr>
        <p:spPr>
          <a:xfrm>
            <a:off x="7558391" y="1989056"/>
            <a:ext cx="4173166" cy="8757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chemeClr val="tx1"/>
                </a:solidFill>
              </a:rPr>
              <a:t>Dr. </a:t>
            </a:r>
            <a:r>
              <a:rPr lang="hu-HU" dirty="0" err="1">
                <a:solidFill>
                  <a:schemeClr val="tx1"/>
                </a:solidFill>
              </a:rPr>
              <a:t>Clare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Graves</a:t>
            </a:r>
            <a:r>
              <a:rPr lang="hu-HU" dirty="0">
                <a:solidFill>
                  <a:schemeClr val="tx1"/>
                </a:solidFill>
              </a:rPr>
              <a:t> és tanítványai: Spiráldinamikai modell: társadalom fejlődése</a:t>
            </a:r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B1B4F00-6EFC-7F91-CF4D-5739D7254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724" y="2864796"/>
            <a:ext cx="2638617" cy="3961888"/>
          </a:xfrm>
          <a:prstGeom prst="rect">
            <a:avLst/>
          </a:prstGeom>
        </p:spPr>
      </p:pic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A73E43E4-44A7-31D2-6DE6-9D6040D43A79}"/>
              </a:ext>
            </a:extLst>
          </p:cNvPr>
          <p:cNvSpPr/>
          <p:nvPr/>
        </p:nvSpPr>
        <p:spPr>
          <a:xfrm>
            <a:off x="7587574" y="3929015"/>
            <a:ext cx="4143983" cy="198444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8.Türkiz (50 éve jelent meg)</a:t>
            </a:r>
          </a:p>
          <a:p>
            <a:pPr algn="ctr"/>
            <a:r>
              <a:rPr lang="hu-HU" dirty="0">
                <a:solidFill>
                  <a:schemeClr val="bg1"/>
                </a:solidFill>
              </a:rPr>
              <a:t>Harmonizálja az egyéniséget egy erős kollektívába. Holisztikus, intuitív, spirituális gondolkodás és együttérző cselekedet jellemzi.</a:t>
            </a:r>
          </a:p>
          <a:p>
            <a:pPr algn="ctr"/>
            <a:r>
              <a:rPr lang="hu-HU" dirty="0">
                <a:solidFill>
                  <a:schemeClr val="bg1"/>
                </a:solidFill>
              </a:rPr>
              <a:t>Közös jól-lét</a:t>
            </a:r>
          </a:p>
          <a:p>
            <a:pPr algn="ctr"/>
            <a:r>
              <a:rPr lang="hu-HU" dirty="0">
                <a:solidFill>
                  <a:schemeClr val="bg1"/>
                </a:solidFill>
              </a:rPr>
              <a:t>9. Korall?</a:t>
            </a:r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C1EEB5B5-3161-34CD-B8A6-671E75571474}"/>
              </a:ext>
            </a:extLst>
          </p:cNvPr>
          <p:cNvSpPr/>
          <p:nvPr/>
        </p:nvSpPr>
        <p:spPr>
          <a:xfrm>
            <a:off x="4437046" y="1711109"/>
            <a:ext cx="4633112" cy="221790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Az önismeret a személyiség- egyéni és családi - fejlődését segíti, ezáltal a szükséglet piramis magasabb lépcsője is elérhetővé válik az egyénnek. Minél több ilyen egyén van, annál nagyobb eséllyel fejlődik a társadalom, a közösség is. Kölcsönhatás!</a:t>
            </a:r>
          </a:p>
        </p:txBody>
      </p:sp>
      <p:sp>
        <p:nvSpPr>
          <p:cNvPr id="14" name="Téglalap: lekerekített 13">
            <a:extLst>
              <a:ext uri="{FF2B5EF4-FFF2-40B4-BE49-F238E27FC236}">
                <a16:creationId xmlns:a16="http://schemas.microsoft.com/office/drawing/2014/main" id="{29D00861-F066-B645-BDFA-14CA41AB19C2}"/>
              </a:ext>
            </a:extLst>
          </p:cNvPr>
          <p:cNvSpPr/>
          <p:nvPr/>
        </p:nvSpPr>
        <p:spPr>
          <a:xfrm>
            <a:off x="5573948" y="6061972"/>
            <a:ext cx="2838607" cy="764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Közösség ereje a jól-létben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97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D8A550-1A4E-6C8A-B87C-EAB00E3E1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Közösség építés célja?</a:t>
            </a:r>
            <a:br>
              <a:rPr lang="hu-HU" dirty="0"/>
            </a:br>
            <a:r>
              <a:rPr lang="hu-HU" dirty="0"/>
              <a:t>Milyen az új női minőség?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4EEDB4-B6B2-4497-FF66-9E74EF99A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036190"/>
            <a:ext cx="10554574" cy="5203596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IQ vagy                    EQ? Melyik a fontosabb?</a:t>
            </a:r>
          </a:p>
          <a:p>
            <a:r>
              <a:rPr lang="hu-HU" dirty="0"/>
              <a:t>Hogyan fejleszthető az IQ és az EQ?</a:t>
            </a:r>
          </a:p>
          <a:p>
            <a:r>
              <a:rPr lang="hu-HU" dirty="0"/>
              <a:t>IQ gyakorlatilag nem fejleszthető, születési adottság, csak információ tömeggel tudjuk tölteni az agyat, aminek egy részét, vagy a jövőben egyre nagyobb részét a MI meg fogja oldani. Iskola 92 %-ban ezt fejleszti jelenleg.</a:t>
            </a:r>
          </a:p>
          <a:p>
            <a:r>
              <a:rPr lang="hu-HU" dirty="0"/>
              <a:t>Hogyan befolyásolja az IQ azt, hogy mennyire vagyunk sikeresek az életben?</a:t>
            </a:r>
          </a:p>
          <a:p>
            <a:r>
              <a:rPr lang="hu-HU" dirty="0"/>
              <a:t>EQ egész életünk végéig fejleszthető, csak nem a szokásos racionális tanulással. </a:t>
            </a:r>
            <a:br>
              <a:rPr lang="hu-HU" dirty="0"/>
            </a:br>
            <a:r>
              <a:rPr lang="hu-HU" dirty="0"/>
              <a:t>Nők előnyben vannak, mert bennünket több ezer éve arra edzettek, hogy figyeljünk az érzésekre, gondoskodjunk a családtagjainkról, most itt az ideje, hogy a saját érzéseinkre is figyeljünk.</a:t>
            </a:r>
          </a:p>
          <a:p>
            <a:r>
              <a:rPr lang="hu-HU" dirty="0"/>
              <a:t>Az EQ a tapasztalatokon keresztül fejlődik, önismeret fejlesztéssel tudatosan is fejleszthetjük. A közösségeknek is van EQ-ja, azaz ez is fejleszthető.</a:t>
            </a:r>
          </a:p>
          <a:p>
            <a:r>
              <a:rPr lang="hu-HU" dirty="0"/>
              <a:t>Vallás és politikamentes közösség, ahol a fő cél a közös jól-lét, az új női minőség megélése és tapasztalat tovább adása, amit az egyre fejlődő EQ-val érhetünk el. Együttműködés! Lányok-asszonyok-anyák-nagymamák…</a:t>
            </a:r>
            <a:r>
              <a:rPr lang="hu-HU" b="1" dirty="0"/>
              <a:t>Fonódó</a:t>
            </a:r>
          </a:p>
          <a:p>
            <a:pPr algn="ctr"/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Szeretet, tudásmegosztás, EQ fejlesztés</a:t>
            </a:r>
          </a:p>
          <a:p>
            <a:pPr algn="ctr"/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Holisztikus, intuitív gondolkodás és együttérző, értékalapú cselekedet jellemzi.</a:t>
            </a:r>
          </a:p>
          <a:p>
            <a:pPr algn="ctr"/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Közös jól-lét, a harmonikus női személyiséget erős kollektíva támogatja, tele különböző, színes tagokkal</a:t>
            </a:r>
          </a:p>
          <a:p>
            <a:pPr algn="ctr"/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A családból kiveheted az embert, de nem veheted ki az emberből a családot</a:t>
            </a:r>
          </a:p>
          <a:p>
            <a:pPr algn="ctr"/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A közösség célja a hozzá tartozó családok jól-léte is</a:t>
            </a:r>
          </a:p>
          <a:p>
            <a:pPr algn="ctr"/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Védőháló a tagok és családjuk körül</a:t>
            </a:r>
          </a:p>
          <a:p>
            <a:pPr algn="ctr"/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Ráckeve, ahol jó élni, a közösség éltető ereje kihat a családokra is. Kék zóna?</a:t>
            </a:r>
          </a:p>
          <a:p>
            <a:endParaRPr lang="hu-HU" dirty="0"/>
          </a:p>
        </p:txBody>
      </p:sp>
      <p:pic>
        <p:nvPicPr>
          <p:cNvPr id="4098" name="Picture 2" descr="Nortene Védőháló darazsak ellen, VESPA PROTEC darázsháló, (11 cm x 30 ...">
            <a:extLst>
              <a:ext uri="{FF2B5EF4-FFF2-40B4-BE49-F238E27FC236}">
                <a16:creationId xmlns:a16="http://schemas.microsoft.com/office/drawing/2014/main" id="{3C5F212E-5C2A-5BED-8D73-3DF12B1C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21" y="0"/>
            <a:ext cx="2548379" cy="19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3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99A600-E29D-4C4C-5B25-319E64A70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Szókratész és a pletyka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6E6617-8E0F-618A-E04D-9C9E59641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635713"/>
          </a:xfrm>
        </p:spPr>
        <p:txBody>
          <a:bodyPr>
            <a:normAutofit fontScale="70000" lnSpcReduction="20000"/>
          </a:bodyPr>
          <a:lstStyle/>
          <a:p>
            <a:r>
              <a:rPr lang="hu-HU" dirty="0">
                <a:highlight>
                  <a:srgbClr val="FF00FF"/>
                </a:highlight>
              </a:rPr>
              <a:t>Az ókori Görögországban Szókratész széles körben ismert volt bölcsességéről. Egyszer egyik ismerőse rohant hozzá izgatottan, s ezt mondta:</a:t>
            </a:r>
          </a:p>
          <a:p>
            <a:r>
              <a:rPr lang="hu-HU" dirty="0"/>
              <a:t>– </a:t>
            </a:r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Szókratész, tudod mit hallottam Diogenészről?</a:t>
            </a:r>
          </a:p>
          <a:p>
            <a:r>
              <a:rPr lang="hu-HU" dirty="0"/>
              <a:t>– Na, várjál csak – </a:t>
            </a:r>
            <a:r>
              <a:rPr lang="hu-HU" dirty="0">
                <a:highlight>
                  <a:srgbClr val="FF00FF"/>
                </a:highlight>
              </a:rPr>
              <a:t>mondta Szókratész </a:t>
            </a:r>
            <a:r>
              <a:rPr lang="hu-HU" dirty="0"/>
              <a:t>-, mielőtt bármit is mondanál, át kell menned a hármas szűrőpróbán!</a:t>
            </a:r>
          </a:p>
          <a:p>
            <a:r>
              <a:rPr lang="hu-HU" dirty="0"/>
              <a:t>– </a:t>
            </a:r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Hármas szűrő? </a:t>
            </a:r>
            <a:r>
              <a:rPr lang="hu-HU" dirty="0">
                <a:solidFill>
                  <a:schemeClr val="bg1"/>
                </a:solidFill>
                <a:highlight>
                  <a:srgbClr val="FF00FF"/>
                </a:highlight>
              </a:rPr>
              <a:t>– kérdi meglepetten az ismerős</a:t>
            </a:r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.</a:t>
            </a:r>
          </a:p>
          <a:p>
            <a:r>
              <a:rPr lang="hu-HU" dirty="0"/>
              <a:t>– Igen – </a:t>
            </a:r>
            <a:r>
              <a:rPr lang="hu-HU" dirty="0">
                <a:highlight>
                  <a:srgbClr val="FF00FF"/>
                </a:highlight>
              </a:rPr>
              <a:t>folytatta Szókratész</a:t>
            </a:r>
            <a:r>
              <a:rPr lang="hu-HU" dirty="0"/>
              <a:t>, – mielőtt elmondod a Diogenészről hallottakat, szűrjük le, amit mondani akarsz. Az első szűrő az </a:t>
            </a:r>
            <a:r>
              <a:rPr lang="hu-HU" b="1" dirty="0"/>
              <a:t>Igazság</a:t>
            </a:r>
            <a:r>
              <a:rPr lang="hu-HU" dirty="0"/>
              <a:t>. Teljesen biztos vagy abban, hogy amit hallottál, az a tiszta igazság?</a:t>
            </a:r>
          </a:p>
          <a:p>
            <a:r>
              <a:rPr lang="hu-HU" dirty="0"/>
              <a:t>– </a:t>
            </a:r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Nem – </a:t>
            </a:r>
            <a:r>
              <a:rPr lang="hu-HU" dirty="0">
                <a:solidFill>
                  <a:schemeClr val="bg1"/>
                </a:solidFill>
                <a:highlight>
                  <a:srgbClr val="FF00FF"/>
                </a:highlight>
              </a:rPr>
              <a:t>mondja az ember </a:t>
            </a:r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-, tulajdonképpen csak most hallottam!</a:t>
            </a:r>
          </a:p>
          <a:p>
            <a:r>
              <a:rPr lang="hu-HU" dirty="0"/>
              <a:t>– Rendben van, szóval nem tudod, hogy a hír igaz-e vagy sem. Lássuk hát a második szűrőt, a </a:t>
            </a:r>
            <a:r>
              <a:rPr lang="hu-HU" b="1" dirty="0"/>
              <a:t>Minőség</a:t>
            </a:r>
            <a:r>
              <a:rPr lang="hu-HU" dirty="0"/>
              <a:t>et. Amit hoztál, valami jó hír?</a:t>
            </a:r>
          </a:p>
          <a:p>
            <a:r>
              <a:rPr lang="hu-HU" dirty="0"/>
              <a:t>– </a:t>
            </a:r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Nem, sőt éppen ellenkezőleg…</a:t>
            </a:r>
          </a:p>
          <a:p>
            <a:r>
              <a:rPr lang="hu-HU" dirty="0"/>
              <a:t>– Szóval akkor te valami rosszat akarsz mondani Diogenészről, amiről azt sem tudod, hogy igaz-e vagy sem?</a:t>
            </a:r>
          </a:p>
          <a:p>
            <a:r>
              <a:rPr lang="hu-HU" dirty="0">
                <a:highlight>
                  <a:srgbClr val="FF00FF"/>
                </a:highlight>
              </a:rPr>
              <a:t>Az ember vállat vont, és egy kicsit már röstellte magát. De Szókratész folytatta</a:t>
            </a:r>
            <a:r>
              <a:rPr lang="hu-HU" dirty="0"/>
              <a:t>:</a:t>
            </a:r>
          </a:p>
          <a:p>
            <a:r>
              <a:rPr lang="hu-HU" dirty="0"/>
              <a:t>– Még mindig van esélyed arra, hogy a próbát kiálld, ha átmész a </a:t>
            </a:r>
            <a:r>
              <a:rPr lang="hu-HU" b="1" dirty="0"/>
              <a:t>Hasznosság</a:t>
            </a:r>
            <a:r>
              <a:rPr lang="hu-HU" dirty="0"/>
              <a:t> szűrön. Tehát, amit Diogenészről hallottál, abból van-e nekem valami hasznom?</a:t>
            </a:r>
          </a:p>
          <a:p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– </a:t>
            </a:r>
            <a:r>
              <a:rPr lang="hu-HU" dirty="0" err="1">
                <a:solidFill>
                  <a:schemeClr val="bg1"/>
                </a:solidFill>
                <a:highlight>
                  <a:srgbClr val="FFFF00"/>
                </a:highlight>
              </a:rPr>
              <a:t>Hááát</a:t>
            </a:r>
            <a:r>
              <a:rPr lang="hu-HU" dirty="0">
                <a:solidFill>
                  <a:schemeClr val="bg1"/>
                </a:solidFill>
                <a:highlight>
                  <a:srgbClr val="FFFF00"/>
                </a:highlight>
              </a:rPr>
              <a:t>… nem hiszem…</a:t>
            </a:r>
          </a:p>
          <a:p>
            <a:r>
              <a:rPr lang="hu-HU" dirty="0"/>
              <a:t>– Nos, ha így áll a dolog, hogy a híred nem is biztos, hogy igaz, nem is jó, és nem is hasznos, akkor miért kellene akárkinek is elmondani?</a:t>
            </a:r>
          </a:p>
          <a:p>
            <a:endParaRPr lang="hu-HU" dirty="0"/>
          </a:p>
        </p:txBody>
      </p:sp>
      <p:pic>
        <p:nvPicPr>
          <p:cNvPr id="2052" name="Picture 4" descr="Szókratész, az ókori filozófus és bölcs profilja">
            <a:extLst>
              <a:ext uri="{FF2B5EF4-FFF2-40B4-BE49-F238E27FC236}">
                <a16:creationId xmlns:a16="http://schemas.microsoft.com/office/drawing/2014/main" id="{2110EFCC-44D7-4D2F-ED32-27931CD3D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59" y="0"/>
            <a:ext cx="2898742" cy="193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9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egyezhető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{7903D655-74DC-40DB-97EE-C51C5162269C}TF422d6a94-b412-4b4b-8b36-ccdb9da8dac83db28d58-3b081927c5d9</Template>
  <TotalTime>5398</TotalTime>
  <Words>1442</Words>
  <Application>Microsoft Office PowerPoint</Application>
  <PresentationFormat>Szélesvásznú</PresentationFormat>
  <Paragraphs>89</Paragraphs>
  <Slides>11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Calibri</vt:lpstr>
      <vt:lpstr>Century Gothic</vt:lpstr>
      <vt:lpstr>Wingdings</vt:lpstr>
      <vt:lpstr>Wingdings 2</vt:lpstr>
      <vt:lpstr>Jegyezhető</vt:lpstr>
      <vt:lpstr>Szellemi műhely- nők helye, szerepe a 21. században</vt:lpstr>
      <vt:lpstr>Mi az ami összeköt bennünket?</vt:lpstr>
      <vt:lpstr>Az első lépések: „A bátorság a cselekvés elején van, a boldogság a végén.” - Democritus</vt:lpstr>
      <vt:lpstr>Nők helyzete az elmúlt többezer évben</vt:lpstr>
      <vt:lpstr>Női példák a 21.században</vt:lpstr>
      <vt:lpstr>Melyik képlet a helyes?</vt:lpstr>
      <vt:lpstr>Az egy-én vagy mind-énki fejlődik vagy nincs változás? </vt:lpstr>
      <vt:lpstr>Közösség építés célja? Milyen az új női minőség?</vt:lpstr>
      <vt:lpstr>Szókratész és a pletyka</vt:lpstr>
      <vt:lpstr>Gyakorlat: közösségi célok és értékek</vt:lpstr>
      <vt:lpstr>Köszönöm a részvételt!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Ildikó Uzelman</dc:creator>
  <cp:lastModifiedBy>Ildikó Uzelman</cp:lastModifiedBy>
  <cp:revision>17</cp:revision>
  <dcterms:created xsi:type="dcterms:W3CDTF">2025-10-05T06:18:16Z</dcterms:created>
  <dcterms:modified xsi:type="dcterms:W3CDTF">2025-11-06T08:30:48Z</dcterms:modified>
</cp:coreProperties>
</file>